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4"/>
  </p:notesMasterIdLst>
  <p:sldIdLst>
    <p:sldId id="256" r:id="rId3"/>
    <p:sldId id="289" r:id="rId4"/>
    <p:sldId id="290" r:id="rId5"/>
    <p:sldId id="291" r:id="rId6"/>
    <p:sldId id="292" r:id="rId7"/>
    <p:sldId id="293" r:id="rId8"/>
    <p:sldId id="268" r:id="rId9"/>
    <p:sldId id="259" r:id="rId10"/>
    <p:sldId id="257" r:id="rId11"/>
    <p:sldId id="258" r:id="rId12"/>
    <p:sldId id="277" r:id="rId13"/>
    <p:sldId id="287" r:id="rId14"/>
    <p:sldId id="283" r:id="rId15"/>
    <p:sldId id="278" r:id="rId16"/>
    <p:sldId id="280" r:id="rId17"/>
    <p:sldId id="286" r:id="rId18"/>
    <p:sldId id="288" r:id="rId19"/>
    <p:sldId id="276" r:id="rId20"/>
    <p:sldId id="281" r:id="rId21"/>
    <p:sldId id="284" r:id="rId22"/>
    <p:sldId id="285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71" autoAdjust="0"/>
    <p:restoredTop sz="94660"/>
  </p:normalViewPr>
  <p:slideViewPr>
    <p:cSldViewPr>
      <p:cViewPr>
        <p:scale>
          <a:sx n="66" d="100"/>
          <a:sy n="66" d="100"/>
        </p:scale>
        <p:origin x="-1044" y="-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7B181-DC29-4937-88CA-C36855FAA34E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2C24A6-83E0-42A3-AEA2-E55A34993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789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104840" y="365040"/>
            <a:ext cx="8053200" cy="4253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7" name="Рисунок 36"/>
          <p:cNvPicPr/>
          <p:nvPr/>
        </p:nvPicPr>
        <p:blipFill>
          <a:blip r:embed="rId2"/>
          <a:stretch/>
        </p:blipFill>
        <p:spPr>
          <a:xfrm>
            <a:off x="3368880" y="1825560"/>
            <a:ext cx="5452920" cy="4350960"/>
          </a:xfrm>
          <a:prstGeom prst="rect">
            <a:avLst/>
          </a:prstGeom>
          <a:ln>
            <a:noFill/>
          </a:ln>
        </p:spPr>
      </p:pic>
      <p:pic>
        <p:nvPicPr>
          <p:cNvPr id="38" name="Рисунок 37"/>
          <p:cNvPicPr/>
          <p:nvPr/>
        </p:nvPicPr>
        <p:blipFill>
          <a:blip r:embed="rId2"/>
          <a:stretch/>
        </p:blipFill>
        <p:spPr>
          <a:xfrm>
            <a:off x="3368880" y="1825560"/>
            <a:ext cx="5452920" cy="4350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1104840" y="365040"/>
            <a:ext cx="8053200" cy="4253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6" name="Рисунок 75"/>
          <p:cNvPicPr/>
          <p:nvPr/>
        </p:nvPicPr>
        <p:blipFill>
          <a:blip r:embed="rId2"/>
          <a:stretch/>
        </p:blipFill>
        <p:spPr>
          <a:xfrm>
            <a:off x="3368880" y="1825560"/>
            <a:ext cx="5452920" cy="4350960"/>
          </a:xfrm>
          <a:prstGeom prst="rect">
            <a:avLst/>
          </a:prstGeom>
          <a:ln>
            <a:noFill/>
          </a:ln>
        </p:spPr>
      </p:pic>
      <p:pic>
        <p:nvPicPr>
          <p:cNvPr id="77" name="Рисунок 76"/>
          <p:cNvPicPr/>
          <p:nvPr/>
        </p:nvPicPr>
        <p:blipFill>
          <a:blip r:embed="rId2"/>
          <a:stretch/>
        </p:blipFill>
        <p:spPr>
          <a:xfrm>
            <a:off x="3368880" y="1825560"/>
            <a:ext cx="5452920" cy="4350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stomShape 1"/>
          <p:cNvSpPr/>
          <p:nvPr/>
        </p:nvSpPr>
        <p:spPr>
          <a:xfrm rot="18919200">
            <a:off x="-547560" y="792360"/>
            <a:ext cx="1846440" cy="768240"/>
          </a:xfrm>
          <a:custGeom>
            <a:avLst/>
            <a:gdLst/>
            <a:ahLst/>
            <a:cxnLst/>
            <a:rect l="0" t="0" r="r" b="b"/>
            <a:pathLst>
              <a:path w="21601" h="21601">
                <a:moveTo>
                  <a:pt x="0" y="21600"/>
                </a:moveTo>
                <a:lnTo>
                  <a:pt x="9017" y="0"/>
                </a:lnTo>
                <a:lnTo>
                  <a:pt x="21600" y="0"/>
                </a:lnTo>
                <a:lnTo>
                  <a:pt x="12583" y="21600"/>
                </a:lnTo>
              </a:path>
            </a:pathLst>
          </a:custGeom>
          <a:solidFill>
            <a:srgbClr val="FF0000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" name="Рисунок 9"/>
          <p:cNvPicPr/>
          <p:nvPr/>
        </p:nvPicPr>
        <p:blipFill>
          <a:blip r:embed="rId14"/>
          <a:stretch/>
        </p:blipFill>
        <p:spPr>
          <a:xfrm>
            <a:off x="10190520" y="258840"/>
            <a:ext cx="1675440" cy="626400"/>
          </a:xfrm>
          <a:prstGeom prst="rect">
            <a:avLst/>
          </a:prstGeom>
          <a:ln w="12600">
            <a:noFill/>
          </a:ln>
        </p:spPr>
      </p:pic>
      <p:sp>
        <p:nvSpPr>
          <p:cNvPr id="2" name="PlaceHolder 2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45720" tIns="45000" rIns="45720" bIns="45000" anchor="b"/>
          <a:lstStyle/>
          <a:p>
            <a:pPr algn="ctr">
              <a:lnSpc>
                <a:spcPct val="100000"/>
              </a:lnSpc>
            </a:pPr>
            <a:r>
              <a:rPr lang="en-US" sz="6000" b="1" strike="noStrike">
                <a:solidFill>
                  <a:srgbClr val="333E48"/>
                </a:solidFill>
                <a:latin typeface="Arial"/>
                <a:ea typeface="Arial"/>
              </a:rPr>
              <a:t>Click to edit the title text formatТекст заголовка</a:t>
            </a:r>
            <a:endParaRPr/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</p:spPr>
        <p:txBody>
          <a:bodyPr lIns="45720" tIns="45000" rIns="45720" bIns="45000"/>
          <a:lstStyle/>
          <a:p>
            <a:pPr>
              <a:buSzPct val="45000"/>
              <a:buFont typeface="StarSymbol"/>
              <a:buChar char=""/>
            </a:pPr>
            <a:r>
              <a:rPr lang="en-US" sz="2400" strike="noStrike">
                <a:solidFill>
                  <a:srgbClr val="333E48"/>
                </a:solidFill>
                <a:latin typeface="Arial"/>
                <a:ea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400" strike="noStrike">
                <a:solidFill>
                  <a:srgbClr val="333E48"/>
                </a:solidFill>
                <a:latin typeface="Arial"/>
                <a:ea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 strike="noStrike">
                <a:solidFill>
                  <a:srgbClr val="333E48"/>
                </a:solidFill>
                <a:latin typeface="Arial"/>
                <a:ea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400" strike="noStrike">
                <a:solidFill>
                  <a:srgbClr val="333E48"/>
                </a:solidFill>
                <a:latin typeface="Arial"/>
                <a:ea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400" strike="noStrike">
                <a:solidFill>
                  <a:srgbClr val="333E48"/>
                </a:solidFill>
                <a:latin typeface="Arial"/>
                <a:ea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400" strike="noStrike">
                <a:solidFill>
                  <a:srgbClr val="333E48"/>
                </a:solidFill>
                <a:latin typeface="Arial"/>
                <a:ea typeface="Arial"/>
              </a:rPr>
              <a:t>Sixth Outline Level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400" strike="noStrike">
                <a:solidFill>
                  <a:srgbClr val="333E48"/>
                </a:solidFill>
                <a:latin typeface="Arial"/>
                <a:ea typeface="Arial"/>
              </a:rPr>
              <a:t>Seventh Outline LevelУровень текста 1</a:t>
            </a:r>
            <a:endParaRPr/>
          </a:p>
          <a:p>
            <a:pPr algn="ctr"/>
            <a:r>
              <a:rPr lang="en-US" sz="2400" strike="noStrike">
                <a:solidFill>
                  <a:srgbClr val="333E48"/>
                </a:solidFill>
                <a:latin typeface="Arial"/>
                <a:ea typeface="Arial"/>
              </a:rPr>
              <a:t>Уровень текста 2</a:t>
            </a:r>
            <a:endParaRPr/>
          </a:p>
          <a:p>
            <a:pPr algn="ctr"/>
            <a:r>
              <a:rPr lang="en-US" sz="2400" strike="noStrike">
                <a:solidFill>
                  <a:srgbClr val="333E48"/>
                </a:solidFill>
                <a:latin typeface="Arial"/>
                <a:ea typeface="Arial"/>
              </a:rPr>
              <a:t>Уровень текста 3</a:t>
            </a:r>
            <a:endParaRPr/>
          </a:p>
          <a:p>
            <a:pPr algn="ctr"/>
            <a:r>
              <a:rPr lang="en-US" sz="2400" strike="noStrike">
                <a:solidFill>
                  <a:srgbClr val="333E48"/>
                </a:solidFill>
                <a:latin typeface="Arial"/>
                <a:ea typeface="Arial"/>
              </a:rPr>
              <a:t>Уровень текста 4</a:t>
            </a:r>
            <a:endParaRPr/>
          </a:p>
          <a:p>
            <a:pPr algn="ctr"/>
            <a:r>
              <a:rPr lang="en-US" sz="2400" strike="noStrike">
                <a:solidFill>
                  <a:srgbClr val="333E48"/>
                </a:solidFill>
                <a:latin typeface="Arial"/>
                <a:ea typeface="Arial"/>
              </a:rPr>
              <a:t>Уровень текста 5</a:t>
            </a:r>
            <a:endParaRPr/>
          </a:p>
        </p:txBody>
      </p:sp>
      <p:sp>
        <p:nvSpPr>
          <p:cNvPr id="4" name="PlaceHolder 4"/>
          <p:cNvSpPr>
            <a:spLocks noGrp="1"/>
          </p:cNvSpPr>
          <p:nvPr>
            <p:ph type="sldNum"/>
          </p:nvPr>
        </p:nvSpPr>
        <p:spPr>
          <a:xfrm>
            <a:off x="5892840" y="6172200"/>
            <a:ext cx="2844360" cy="367920"/>
          </a:xfrm>
          <a:prstGeom prst="rect">
            <a:avLst/>
          </a:prstGeom>
        </p:spPr>
        <p:txBody>
          <a:bodyPr lIns="45720" tIns="45000" rIns="45720" bIns="45000" anchor="ctr"/>
          <a:lstStyle/>
          <a:p>
            <a:pPr algn="r">
              <a:lnSpc>
                <a:spcPct val="100000"/>
              </a:lnSpc>
            </a:pPr>
            <a:fld id="{271787F2-DCDA-4F09-A70B-F60D6D3A0951}" type="slidenum">
              <a:rPr lang="en-US" sz="1200" strike="noStrike">
                <a:solidFill>
                  <a:srgbClr val="000000"/>
                </a:solidFill>
                <a:latin typeface="Calibri"/>
                <a:ea typeface="Calibri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 rot="18919200">
            <a:off x="-547560" y="792360"/>
            <a:ext cx="1846440" cy="768240"/>
          </a:xfrm>
          <a:custGeom>
            <a:avLst/>
            <a:gdLst/>
            <a:ahLst/>
            <a:cxnLst/>
            <a:rect l="0" t="0" r="r" b="b"/>
            <a:pathLst>
              <a:path w="21601" h="21601">
                <a:moveTo>
                  <a:pt x="0" y="21600"/>
                </a:moveTo>
                <a:lnTo>
                  <a:pt x="9017" y="0"/>
                </a:lnTo>
                <a:lnTo>
                  <a:pt x="21600" y="0"/>
                </a:lnTo>
                <a:lnTo>
                  <a:pt x="12583" y="21600"/>
                </a:lnTo>
              </a:path>
            </a:pathLst>
          </a:custGeom>
          <a:solidFill>
            <a:srgbClr val="FF0000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0" name="Рисунок 9"/>
          <p:cNvPicPr/>
          <p:nvPr/>
        </p:nvPicPr>
        <p:blipFill>
          <a:blip r:embed="rId14"/>
          <a:stretch/>
        </p:blipFill>
        <p:spPr>
          <a:xfrm>
            <a:off x="10190520" y="258840"/>
            <a:ext cx="1675440" cy="626400"/>
          </a:xfrm>
          <a:prstGeom prst="rect">
            <a:avLst/>
          </a:prstGeom>
          <a:ln w="12600">
            <a:noFill/>
          </a:ln>
        </p:spPr>
      </p:pic>
      <p:sp>
        <p:nvSpPr>
          <p:cNvPr id="41" name="PlaceHolder 2"/>
          <p:cNvSpPr>
            <a:spLocks noGrp="1"/>
          </p:cNvSpPr>
          <p:nvPr>
            <p:ph type="title"/>
          </p:nvPr>
        </p:nvSpPr>
        <p:spPr>
          <a:xfrm>
            <a:off x="1104840" y="365040"/>
            <a:ext cx="8053200" cy="917280"/>
          </a:xfrm>
          <a:prstGeom prst="rect">
            <a:avLst/>
          </a:prstGeom>
        </p:spPr>
        <p:txBody>
          <a:bodyPr lIns="45720" tIns="45000" rIns="45720" bIns="45000" anchor="ctr"/>
          <a:lstStyle/>
          <a:p>
            <a:pPr>
              <a:lnSpc>
                <a:spcPct val="90000"/>
              </a:lnSpc>
            </a:pPr>
            <a:r>
              <a:rPr lang="en-US" sz="3200" b="1" strike="noStrike">
                <a:solidFill>
                  <a:srgbClr val="333E48"/>
                </a:solidFill>
                <a:latin typeface="Arial"/>
                <a:ea typeface="Arial"/>
              </a:rPr>
              <a:t>Click to edit the title text formatТекст заголовка</a:t>
            </a:r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45720" tIns="45000" rIns="45720" bIns="45000"/>
          <a:lstStyle/>
          <a:p>
            <a:pPr>
              <a:buSzPct val="45000"/>
              <a:buFont typeface="StarSymbol"/>
              <a:buChar char=""/>
            </a:pPr>
            <a:r>
              <a:rPr lang="en-US" strike="noStrike">
                <a:solidFill>
                  <a:srgbClr val="333E48"/>
                </a:solidFill>
                <a:latin typeface="Arial"/>
                <a:ea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trike="noStrike">
                <a:solidFill>
                  <a:srgbClr val="333E48"/>
                </a:solidFill>
                <a:latin typeface="Arial"/>
                <a:ea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trike="noStrike">
                <a:solidFill>
                  <a:srgbClr val="333E48"/>
                </a:solidFill>
                <a:latin typeface="Arial"/>
                <a:ea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trike="noStrike">
                <a:solidFill>
                  <a:srgbClr val="333E48"/>
                </a:solidFill>
                <a:latin typeface="Arial"/>
                <a:ea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trike="noStrike">
                <a:solidFill>
                  <a:srgbClr val="333E48"/>
                </a:solidFill>
                <a:latin typeface="Arial"/>
                <a:ea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trike="noStrike">
                <a:solidFill>
                  <a:srgbClr val="333E48"/>
                </a:solidFill>
                <a:latin typeface="Arial"/>
                <a:ea typeface="Arial"/>
              </a:rPr>
              <a:t>Sixth Outline Level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trike="noStrike">
                <a:solidFill>
                  <a:srgbClr val="333E48"/>
                </a:solidFill>
                <a:latin typeface="Arial"/>
                <a:ea typeface="Arial"/>
              </a:rPr>
              <a:t>Seventh Outline LevelУровень текста 1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en-US" strike="noStrike">
                <a:solidFill>
                  <a:srgbClr val="333E48"/>
                </a:solidFill>
                <a:latin typeface="Arial"/>
                <a:ea typeface="Arial"/>
              </a:rPr>
              <a:t>Уровень текста 2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trike="noStrike">
                <a:solidFill>
                  <a:srgbClr val="333E48"/>
                </a:solidFill>
                <a:latin typeface="Arial"/>
                <a:ea typeface="Arial"/>
              </a:rPr>
              <a:t>Уровень текста 3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•"/>
            </a:pPr>
            <a:r>
              <a:rPr lang="en-US" strike="noStrike">
                <a:solidFill>
                  <a:srgbClr val="333E48"/>
                </a:solidFill>
                <a:latin typeface="Arial"/>
                <a:ea typeface="Arial"/>
              </a:rPr>
              <a:t>Уровень текста 4</a:t>
            </a:r>
            <a:endParaRPr/>
          </a:p>
          <a:p>
            <a:pPr lvl="4">
              <a:lnSpc>
                <a:spcPct val="100000"/>
              </a:lnSpc>
              <a:buFont typeface="Arial"/>
              <a:buChar char="•"/>
            </a:pPr>
            <a:r>
              <a:rPr lang="en-US" strike="noStrike">
                <a:solidFill>
                  <a:srgbClr val="333E48"/>
                </a:solidFill>
                <a:latin typeface="Arial"/>
                <a:ea typeface="Arial"/>
              </a:rPr>
              <a:t>Уровень текста 5</a:t>
            </a:r>
            <a:endParaRPr/>
          </a:p>
        </p:txBody>
      </p:sp>
      <p:sp>
        <p:nvSpPr>
          <p:cNvPr id="43" name="PlaceHolder 4"/>
          <p:cNvSpPr>
            <a:spLocks noGrp="1"/>
          </p:cNvSpPr>
          <p:nvPr>
            <p:ph type="sldNum"/>
          </p:nvPr>
        </p:nvSpPr>
        <p:spPr>
          <a:xfrm>
            <a:off x="11746440" y="6362640"/>
            <a:ext cx="343440" cy="357840"/>
          </a:xfrm>
          <a:prstGeom prst="rect">
            <a:avLst/>
          </a:prstGeom>
        </p:spPr>
        <p:txBody>
          <a:bodyPr lIns="45720" tIns="45000" rIns="45720" bIns="45000"/>
          <a:lstStyle/>
          <a:p>
            <a:pPr algn="r">
              <a:lnSpc>
                <a:spcPct val="100000"/>
              </a:lnSpc>
            </a:pPr>
            <a:fld id="{311E6999-747A-48F2-A478-2DC07ACFC5E0}" type="slidenum">
              <a:rPr lang="en-US" strike="noStrike">
                <a:solidFill>
                  <a:srgbClr val="FF0000"/>
                </a:solidFill>
                <a:latin typeface="Calibri"/>
                <a:ea typeface="Calibri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www.niasam.ru/117035_i_galleryb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745" y="-8069"/>
            <a:ext cx="3274339" cy="210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TextShape 1"/>
          <p:cNvSpPr txBox="1"/>
          <p:nvPr/>
        </p:nvSpPr>
        <p:spPr>
          <a:xfrm>
            <a:off x="2135560" y="1069839"/>
            <a:ext cx="9308880" cy="40539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Центр</a:t>
            </a:r>
            <a:r>
              <a:rPr lang="en-US" sz="4000" b="1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4000" b="1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образования</a:t>
            </a:r>
            <a:r>
              <a:rPr lang="en-US" sz="4000" b="1" strike="noStrike" dirty="0">
                <a:latin typeface="Times New Roman" pitchFamily="18" charset="0"/>
                <a:ea typeface="Arial"/>
                <a:cs typeface="Times New Roman" pitchFamily="18" charset="0"/>
              </a:rPr>
              <a:t> 
</a:t>
            </a:r>
            <a:r>
              <a:rPr lang="en-US" sz="4000" b="1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цифрового</a:t>
            </a:r>
            <a:r>
              <a:rPr lang="en-US" sz="4000" b="1" strike="noStrike" dirty="0">
                <a:latin typeface="Times New Roman" pitchFamily="18" charset="0"/>
                <a:ea typeface="Arial"/>
                <a:cs typeface="Times New Roman" pitchFamily="18" charset="0"/>
              </a:rPr>
              <a:t> и </a:t>
            </a:r>
            <a:r>
              <a:rPr lang="en-US" sz="4000" b="1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гуманитарного</a:t>
            </a:r>
            <a:r>
              <a:rPr lang="en-US" sz="4000" b="1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4000" b="1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профилей</a:t>
            </a:r>
            <a:r>
              <a:rPr lang="en-US" sz="4000" b="1" strike="noStrike" dirty="0">
                <a:latin typeface="Times New Roman" pitchFamily="18" charset="0"/>
                <a:ea typeface="Arial"/>
                <a:cs typeface="Times New Roman" pitchFamily="18" charset="0"/>
              </a:rPr>
              <a:t> 
«</a:t>
            </a:r>
            <a:r>
              <a:rPr lang="en-US" sz="4000" b="1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Точка</a:t>
            </a:r>
            <a:r>
              <a:rPr lang="en-US" sz="4000" b="1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4000" b="1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роста</a:t>
            </a:r>
            <a:r>
              <a:rPr lang="en-US" sz="4000" b="1" strike="noStrike" dirty="0">
                <a:latin typeface="Times New Roman" pitchFamily="18" charset="0"/>
                <a:ea typeface="Arial"/>
                <a:cs typeface="Times New Roman" pitchFamily="18" charset="0"/>
              </a:rPr>
              <a:t>» </a:t>
            </a:r>
            <a:endParaRPr lang="ru-RU" sz="4000" b="1" dirty="0" smtClean="0">
              <a:latin typeface="Times New Roman" pitchFamily="18" charset="0"/>
              <a:ea typeface="Arial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Кощаковская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СОШ»</a:t>
            </a:r>
          </a:p>
        </p:txBody>
      </p:sp>
      <p:pic>
        <p:nvPicPr>
          <p:cNvPr id="81" name="Рисунок 5"/>
          <p:cNvPicPr/>
          <p:nvPr/>
        </p:nvPicPr>
        <p:blipFill>
          <a:blip r:embed="rId3"/>
          <a:stretch/>
        </p:blipFill>
        <p:spPr>
          <a:xfrm>
            <a:off x="10774440" y="5407560"/>
            <a:ext cx="987120" cy="1095480"/>
          </a:xfrm>
          <a:prstGeom prst="rect">
            <a:avLst/>
          </a:prstGeom>
          <a:ln w="12600">
            <a:noFill/>
          </a:ln>
        </p:spPr>
      </p:pic>
      <p:sp>
        <p:nvSpPr>
          <p:cNvPr id="83" name="CustomShape 2"/>
          <p:cNvSpPr/>
          <p:nvPr/>
        </p:nvSpPr>
        <p:spPr>
          <a:xfrm rot="18919200">
            <a:off x="-1047240" y="4355640"/>
            <a:ext cx="3535560" cy="1471680"/>
          </a:xfrm>
          <a:custGeom>
            <a:avLst/>
            <a:gdLst/>
            <a:ahLst/>
            <a:cxnLst/>
            <a:rect l="0" t="0" r="r" b="b"/>
            <a:pathLst>
              <a:path w="21601" h="21601">
                <a:moveTo>
                  <a:pt x="0" y="21600"/>
                </a:moveTo>
                <a:lnTo>
                  <a:pt x="9017" y="0"/>
                </a:lnTo>
                <a:lnTo>
                  <a:pt x="21600" y="0"/>
                </a:lnTo>
                <a:lnTo>
                  <a:pt x="12583" y="21600"/>
                </a:lnTo>
              </a:path>
            </a:pathLst>
          </a:custGeom>
          <a:solidFill>
            <a:srgbClr val="FF0000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extBox 1"/>
          <p:cNvSpPr txBox="1"/>
          <p:nvPr/>
        </p:nvSpPr>
        <p:spPr>
          <a:xfrm>
            <a:off x="6881515" y="5959743"/>
            <a:ext cx="3892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Руководитель:Ананьева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А.Р.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Tm="8099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31234" y="116632"/>
            <a:ext cx="100053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Цели Центра «Точка Роста»</a:t>
            </a:r>
          </a:p>
          <a:p>
            <a:pPr algn="ctr"/>
            <a:endParaRPr lang="ru-RU" sz="4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1052736"/>
            <a:ext cx="10225136" cy="5160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1969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5879976" y="395040"/>
            <a:ext cx="5113304" cy="4763744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Ананьева Алина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Рафаилевна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Руководитель Центра «Точка Роста» в МБОУ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Кощаковская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СОШ»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Кружки: робототехника, программирование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цели кружков: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обучение воспитанников основам робототехники, программирования.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развитие творческих способностей в процессе конструирования и проектирования.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s://sun1-16.userapi.com/XVQGPDdaBVjwH2swOkHm6p-VlkyHEuVehYBbQw/SvlPnSwgsN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404664"/>
            <a:ext cx="4552015" cy="606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7151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5807968" y="1700808"/>
            <a:ext cx="5545352" cy="4475712"/>
          </a:xfrm>
        </p:spPr>
        <p:txBody>
          <a:bodyPr/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Якупов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Айназ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Альмазович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Преподаватель кружков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Квадракоптеры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и «Технология»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Цель кружка: обучение основам робототехники, устройства беспилотных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летельных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аппаратов, программирования.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s://sun1-91.userapi.com/w5xT3MCTPl_57522zPyms1CRCsbm3EGsCNTH0w/ZltO4gLUBR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332656"/>
            <a:ext cx="4492396" cy="5989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714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5829722" y="1700808"/>
            <a:ext cx="5523598" cy="4475712"/>
          </a:xfrm>
        </p:spPr>
        <p:txBody>
          <a:bodyPr/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Салимов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Айдар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Наилевич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Преподаватель кружка шахматы.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Цель работы кружка - создание условий для развития интеллектуально-творческой, одаренной личности через занятия шахматами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https://apf.mail.ru/cgi-bin/readmsg?id=15821354791660888744;0;1&amp;exif=1&amp;full=1&amp;x-email=alina_ananieva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764704"/>
            <a:ext cx="5206330" cy="535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7501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5519936" y="1825560"/>
            <a:ext cx="5833384" cy="4350960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Галкина Елена Аркадьевна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Преподаватель кружка «Технология», «3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D-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моделирование».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Цель реализации программы: Формирование и развитие у обучающихся интеллектуальных и практических компетенций в области создания пространственных моделей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s://edu.tatar.ru/upload/anketas/252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28" y="188640"/>
            <a:ext cx="4551875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469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83832" y="980728"/>
            <a:ext cx="70567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 сентября 2019 года в рамках федерального проекта «Современная школа» в сельской местности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начал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работу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Центры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образования цифрового и гуманитарного профилей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Точки роста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»!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районе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 качестве одной из пилотных школ для реализации этого инновационного проекта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стала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наша</a:t>
            </a:r>
          </a:p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Кощаковская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школа!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980728"/>
            <a:ext cx="4285600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305821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1104840" y="365040"/>
            <a:ext cx="8053200" cy="487800"/>
          </a:xfrm>
          <a:prstGeom prst="rect">
            <a:avLst/>
          </a:prstGeom>
          <a:noFill/>
          <a:ln>
            <a:noFill/>
          </a:ln>
        </p:spPr>
        <p:txBody>
          <a:bodyPr lIns="45720" tIns="45000" rIns="45720" bIns="45000" anchor="ctr"/>
          <a:lstStyle/>
          <a:p>
            <a:endParaRPr/>
          </a:p>
        </p:txBody>
      </p:sp>
      <p:sp>
        <p:nvSpPr>
          <p:cNvPr id="95" name="TextShape 2"/>
          <p:cNvSpPr txBox="1"/>
          <p:nvPr/>
        </p:nvSpPr>
        <p:spPr>
          <a:xfrm>
            <a:off x="4630080" y="1268760"/>
            <a:ext cx="6666880" cy="4680520"/>
          </a:xfrm>
          <a:prstGeom prst="rect">
            <a:avLst/>
          </a:prstGeom>
          <a:noFill/>
          <a:ln>
            <a:noFill/>
          </a:ln>
        </p:spPr>
        <p:txBody>
          <a:bodyPr lIns="45720" tIns="45000" rIns="45720" bIns="45000"/>
          <a:lstStyle/>
          <a:p>
            <a:pPr algn="ctr">
              <a:lnSpc>
                <a:spcPct val="100000"/>
              </a:lnSpc>
            </a:pPr>
            <a:r>
              <a:rPr lang="en-US" sz="2800" strike="noStrike" dirty="0" err="1" smtClean="0">
                <a:latin typeface="Times New Roman" pitchFamily="18" charset="0"/>
                <a:ea typeface="Arial"/>
                <a:cs typeface="Times New Roman" pitchFamily="18" charset="0"/>
              </a:rPr>
              <a:t>Центр</a:t>
            </a:r>
            <a:r>
              <a:rPr lang="en-US" sz="2800" strike="noStrike" dirty="0" smtClean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обеспечен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современным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оборудованием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для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реализации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основных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и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дополнительных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общеобразовательных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программ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,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созданы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рабочие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зоны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по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предметным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областям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«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Технология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», «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Информатика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», «ОБЖ», а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так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же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зоны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 smtClean="0">
                <a:latin typeface="Times New Roman" pitchFamily="18" charset="0"/>
                <a:ea typeface="Arial"/>
                <a:cs typeface="Times New Roman" pitchFamily="18" charset="0"/>
              </a:rPr>
              <a:t>коворкинга</a:t>
            </a:r>
            <a:r>
              <a:rPr lang="en-US" sz="2800" strike="noStrike" dirty="0" smtClean="0">
                <a:latin typeface="Times New Roman" pitchFamily="18" charset="0"/>
                <a:ea typeface="Arial"/>
                <a:cs typeface="Times New Roman" pitchFamily="18" charset="0"/>
              </a:rPr>
              <a:t> и </a:t>
            </a:r>
            <a:r>
              <a:rPr lang="ru-RU" sz="2800" dirty="0" err="1">
                <a:latin typeface="Times New Roman" pitchFamily="18" charset="0"/>
                <a:ea typeface="Arial"/>
                <a:cs typeface="Times New Roman" pitchFamily="18" charset="0"/>
              </a:rPr>
              <a:t>ш</a:t>
            </a:r>
            <a:r>
              <a:rPr lang="en-US" sz="2800" strike="noStrike" dirty="0" err="1" smtClean="0">
                <a:latin typeface="Times New Roman" pitchFamily="18" charset="0"/>
                <a:ea typeface="Arial"/>
                <a:cs typeface="Times New Roman" pitchFamily="18" charset="0"/>
              </a:rPr>
              <a:t>ахматная</a:t>
            </a:r>
            <a:r>
              <a:rPr lang="en-US" sz="2800" strike="noStrike" dirty="0" smtClean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гостиная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.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		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6" t="16106" r="4403" b="3969"/>
          <a:stretch/>
        </p:blipFill>
        <p:spPr bwMode="auto">
          <a:xfrm>
            <a:off x="538348" y="980728"/>
            <a:ext cx="4098155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11866320" y="6362640"/>
            <a:ext cx="223560" cy="357840"/>
          </a:xfrm>
          <a:prstGeom prst="rect">
            <a:avLst/>
          </a:prstGeom>
          <a:noFill/>
          <a:ln>
            <a:noFill/>
          </a:ln>
        </p:spPr>
        <p:txBody>
          <a:bodyPr lIns="45720" tIns="45000" rIns="45720" bIns="45000"/>
          <a:lstStyle/>
          <a:p>
            <a:pPr algn="r">
              <a:lnSpc>
                <a:spcPct val="100000"/>
              </a:lnSpc>
            </a:pPr>
            <a:fld id="{2DE5B993-04D6-48DE-A644-C95DCDAECB7B}" type="slidenum">
              <a:rPr lang="en-US" strike="noStrike">
                <a:solidFill>
                  <a:srgbClr val="FF0000"/>
                </a:solidFill>
                <a:latin typeface="Calibri"/>
                <a:ea typeface="Calibri"/>
              </a:rPr>
              <a:t>9</a:t>
            </a:fld>
            <a:endParaRPr/>
          </a:p>
        </p:txBody>
      </p:sp>
      <p:sp>
        <p:nvSpPr>
          <p:cNvPr id="85" name="TextShape 2"/>
          <p:cNvSpPr txBox="1"/>
          <p:nvPr/>
        </p:nvSpPr>
        <p:spPr>
          <a:xfrm>
            <a:off x="1104840" y="365040"/>
            <a:ext cx="9171000" cy="1241280"/>
          </a:xfrm>
          <a:prstGeom prst="rect">
            <a:avLst/>
          </a:prstGeom>
          <a:noFill/>
          <a:ln>
            <a:noFill/>
          </a:ln>
        </p:spPr>
        <p:txBody>
          <a:bodyPr lIns="45720" tIns="45000" rIns="45720" bIns="45000" anchor="ctr"/>
          <a:lstStyle/>
          <a:p>
            <a:pPr algn="ctr">
              <a:lnSpc>
                <a:spcPct val="100000"/>
              </a:lnSpc>
            </a:pPr>
            <a:r>
              <a:rPr lang="en-US" sz="2800" b="1" strike="noStrike" dirty="0" err="1" smtClean="0">
                <a:latin typeface="Times New Roman" pitchFamily="18" charset="0"/>
                <a:ea typeface="Arial"/>
                <a:cs typeface="Times New Roman" pitchFamily="18" charset="0"/>
              </a:rPr>
              <a:t>Учебны</a:t>
            </a:r>
            <a:r>
              <a:rPr lang="ru-RU" sz="2800" b="1" strike="noStrike" dirty="0" smtClean="0">
                <a:latin typeface="Times New Roman" pitchFamily="18" charset="0"/>
                <a:ea typeface="Arial"/>
                <a:cs typeface="Times New Roman" pitchFamily="18" charset="0"/>
              </a:rPr>
              <a:t>е</a:t>
            </a:r>
            <a:r>
              <a:rPr lang="en-US" sz="2800" b="1" strike="noStrike" dirty="0" smtClean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b="1" strike="noStrike" dirty="0" err="1" smtClean="0">
                <a:latin typeface="Times New Roman" pitchFamily="18" charset="0"/>
                <a:ea typeface="Arial"/>
                <a:cs typeface="Times New Roman" pitchFamily="18" charset="0"/>
              </a:rPr>
              <a:t>кабинет</a:t>
            </a:r>
            <a:r>
              <a:rPr lang="ru-RU" sz="2800" b="1" strike="noStrike" dirty="0" smtClean="0">
                <a:latin typeface="Times New Roman" pitchFamily="18" charset="0"/>
                <a:ea typeface="Arial"/>
                <a:cs typeface="Times New Roman" pitchFamily="18" charset="0"/>
              </a:rPr>
              <a:t>ы</a:t>
            </a:r>
            <a:r>
              <a:rPr lang="en-US" sz="2800" b="1" strike="noStrike" dirty="0" smtClean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b="1" strike="noStrike" dirty="0">
                <a:latin typeface="Times New Roman" pitchFamily="18" charset="0"/>
                <a:ea typeface="Arial"/>
                <a:cs typeface="Times New Roman" pitchFamily="18" charset="0"/>
              </a:rPr>
              <a:t>
</a:t>
            </a:r>
            <a:r>
              <a:rPr lang="en-US" sz="2800" strike="noStrike" dirty="0" err="1" smtClean="0">
                <a:latin typeface="Times New Roman" pitchFamily="18" charset="0"/>
                <a:ea typeface="Arial"/>
                <a:cs typeface="Times New Roman" pitchFamily="18" charset="0"/>
              </a:rPr>
              <a:t>предназначен</a:t>
            </a:r>
            <a:r>
              <a:rPr lang="ru-RU" sz="2800" strike="noStrike" dirty="0" smtClean="0">
                <a:latin typeface="Times New Roman" pitchFamily="18" charset="0"/>
                <a:ea typeface="Arial"/>
                <a:cs typeface="Times New Roman" pitchFamily="18" charset="0"/>
              </a:rPr>
              <a:t>ы</a:t>
            </a:r>
            <a:r>
              <a:rPr lang="en-US" sz="2800" strike="noStrike" dirty="0" smtClean="0">
                <a:latin typeface="Times New Roman" pitchFamily="18" charset="0"/>
                <a:ea typeface="Arial"/>
                <a:cs typeface="Times New Roman" pitchFamily="18" charset="0"/>
              </a:rPr>
              <a:t> 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для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формирования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у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обучающихся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 
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современных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технологических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и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гуманитарных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навыков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Shape 3"/>
          <p:cNvSpPr txBox="1"/>
          <p:nvPr/>
        </p:nvSpPr>
        <p:spPr>
          <a:xfrm>
            <a:off x="1143000" y="1825560"/>
            <a:ext cx="9113760" cy="2822040"/>
          </a:xfrm>
          <a:prstGeom prst="rect">
            <a:avLst/>
          </a:prstGeom>
          <a:noFill/>
          <a:ln>
            <a:noFill/>
          </a:ln>
        </p:spPr>
        <p:txBody>
          <a:bodyPr lIns="45720" tIns="45000" rIns="45720" bIns="45000"/>
          <a:lstStyle/>
          <a:p>
            <a:endParaRPr/>
          </a:p>
        </p:txBody>
      </p:sp>
      <p:pic>
        <p:nvPicPr>
          <p:cNvPr id="1026" name="Picture 2" descr="https://sun1-99.userapi.com/skxEHB3HxGoeB32mVxzRRFvGzyRdrshhN7wAwQ/daoqygo4f8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1" t="21653" r="1" b="-1"/>
          <a:stretch/>
        </p:blipFill>
        <p:spPr bwMode="auto">
          <a:xfrm>
            <a:off x="1271464" y="1871256"/>
            <a:ext cx="4846600" cy="449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1-29.userapi.com/4nmBAV8QRFgkW7lKS_LldsevORNx4f1CkNTyfA/5nEMax9JzB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08" t="21226"/>
          <a:stretch/>
        </p:blipFill>
        <p:spPr bwMode="auto">
          <a:xfrm>
            <a:off x="7170057" y="1871255"/>
            <a:ext cx="4564470" cy="463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11866320" y="6362640"/>
            <a:ext cx="223560" cy="357840"/>
          </a:xfrm>
          <a:prstGeom prst="rect">
            <a:avLst/>
          </a:prstGeom>
          <a:noFill/>
          <a:ln>
            <a:noFill/>
          </a:ln>
        </p:spPr>
        <p:txBody>
          <a:bodyPr lIns="45720" tIns="45000" rIns="45720" bIns="45000"/>
          <a:lstStyle/>
          <a:p>
            <a:pPr algn="r">
              <a:lnSpc>
                <a:spcPct val="100000"/>
              </a:lnSpc>
            </a:pPr>
            <a:fld id="{68F5FB83-2649-4FDF-921D-3981C6FDBFCF}" type="slidenum">
              <a:rPr lang="en-US" strike="noStrike">
                <a:solidFill>
                  <a:srgbClr val="FF0000"/>
                </a:solidFill>
                <a:latin typeface="Calibri"/>
                <a:ea typeface="Calibri"/>
              </a:rPr>
              <a:t>10</a:t>
            </a:fld>
            <a:endParaRPr dirty="0"/>
          </a:p>
        </p:txBody>
      </p:sp>
      <p:sp>
        <p:nvSpPr>
          <p:cNvPr id="90" name="TextShape 2"/>
          <p:cNvSpPr txBox="1"/>
          <p:nvPr/>
        </p:nvSpPr>
        <p:spPr>
          <a:xfrm>
            <a:off x="1104840" y="365040"/>
            <a:ext cx="9171000" cy="1130040"/>
          </a:xfrm>
          <a:prstGeom prst="rect">
            <a:avLst/>
          </a:prstGeom>
          <a:noFill/>
          <a:ln>
            <a:noFill/>
          </a:ln>
        </p:spPr>
        <p:txBody>
          <a:bodyPr lIns="45720" tIns="45000" rIns="45720" bIns="45000" anchor="ctr"/>
          <a:lstStyle/>
          <a:p>
            <a:pPr algn="ctr">
              <a:lnSpc>
                <a:spcPct val="100000"/>
              </a:lnSpc>
            </a:pPr>
            <a:endParaRPr lang="ru-RU" sz="2800" b="1" strike="noStrike" dirty="0" smtClean="0">
              <a:latin typeface="Times New Roman" pitchFamily="18" charset="0"/>
              <a:ea typeface="Arial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endParaRPr lang="ru-RU" sz="2800" b="1" dirty="0">
              <a:latin typeface="Times New Roman" pitchFamily="18" charset="0"/>
              <a:ea typeface="Arial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en-US" sz="2800" b="1" strike="noStrike" dirty="0" err="1" smtClean="0">
                <a:latin typeface="Times New Roman" pitchFamily="18" charset="0"/>
                <a:ea typeface="Arial"/>
                <a:cs typeface="Times New Roman" pitchFamily="18" charset="0"/>
              </a:rPr>
              <a:t>Коворкинг</a:t>
            </a:r>
            <a:r>
              <a:rPr lang="en-US" sz="2800" b="1" strike="noStrike" dirty="0" smtClean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b="1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зона</a:t>
            </a:r>
            <a:r>
              <a:rPr lang="en-US" sz="2800" b="1" strike="noStrike" dirty="0">
                <a:latin typeface="Times New Roman" pitchFamily="18" charset="0"/>
                <a:ea typeface="Arial"/>
                <a:cs typeface="Times New Roman" pitchFamily="18" charset="0"/>
              </a:rPr>
              <a:t>  </a:t>
            </a:r>
            <a:r>
              <a:rPr lang="ru-RU" sz="2800" b="1" strike="noStrike" dirty="0" smtClean="0">
                <a:latin typeface="Times New Roman" pitchFamily="18" charset="0"/>
                <a:ea typeface="Arial"/>
                <a:cs typeface="Times New Roman" pitchFamily="18" charset="0"/>
              </a:rPr>
              <a:t>  </a:t>
            </a:r>
            <a:r>
              <a:rPr lang="en-US" sz="2800" b="1" strike="noStrike" dirty="0">
                <a:latin typeface="Times New Roman" pitchFamily="18" charset="0"/>
                <a:ea typeface="Arial"/>
                <a:cs typeface="Times New Roman" pitchFamily="18" charset="0"/>
              </a:rPr>
              <a:t>
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предназначена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для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формирования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у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учащихся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навыков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 
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проектной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деятельности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,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шахматного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образования</a:t>
            </a:r>
            <a:r>
              <a:rPr lang="en-US" sz="2800" strike="noStrike" dirty="0">
                <a:latin typeface="Times New Roman" pitchFamily="18" charset="0"/>
                <a:ea typeface="Arial"/>
                <a:cs typeface="Times New Roman" pitchFamily="18" charset="0"/>
              </a:rPr>
              <a:t> и </a:t>
            </a:r>
            <a:r>
              <a:rPr lang="en-US" sz="2800" strike="noStrike" dirty="0" err="1">
                <a:latin typeface="Times New Roman" pitchFamily="18" charset="0"/>
                <a:ea typeface="Arial"/>
                <a:cs typeface="Times New Roman" pitchFamily="18" charset="0"/>
              </a:rPr>
              <a:t>медиатворчества</a:t>
            </a:r>
            <a:r>
              <a:rPr lang="en-US" strike="noStrike" dirty="0">
                <a:latin typeface="Times New Roman" pitchFamily="18" charset="0"/>
                <a:ea typeface="Arial"/>
                <a:cs typeface="Times New Roman" pitchFamily="18" charset="0"/>
              </a:rPr>
              <a:t>.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Shape 3"/>
          <p:cNvSpPr txBox="1"/>
          <p:nvPr/>
        </p:nvSpPr>
        <p:spPr>
          <a:xfrm>
            <a:off x="1180404" y="1825560"/>
            <a:ext cx="9113760" cy="2822040"/>
          </a:xfrm>
          <a:prstGeom prst="rect">
            <a:avLst/>
          </a:prstGeom>
          <a:noFill/>
          <a:ln>
            <a:noFill/>
          </a:ln>
        </p:spPr>
        <p:txBody>
          <a:bodyPr lIns="45720" tIns="45000" rIns="45720" bIns="45000"/>
          <a:lstStyle/>
          <a:p>
            <a:endParaRPr/>
          </a:p>
        </p:txBody>
      </p:sp>
      <p:pic>
        <p:nvPicPr>
          <p:cNvPr id="7172" name="Picture 4" descr="https://sun9-40.userapi.com/c858520/v858520231/ede26/VKsrhqT-bGQ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5"/>
          <a:stretch/>
        </p:blipFill>
        <p:spPr bwMode="auto">
          <a:xfrm>
            <a:off x="6023992" y="2435873"/>
            <a:ext cx="3960440" cy="3926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2576598"/>
            <a:ext cx="4069576" cy="3786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31235" y="116632"/>
            <a:ext cx="91450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10 ноября –  день Робототехники в Центре Точка Роста.</a:t>
            </a:r>
          </a:p>
          <a:p>
            <a:pPr algn="ctr"/>
            <a:endParaRPr lang="ru-RU" sz="4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03743" y="2348880"/>
            <a:ext cx="57928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Один из основных направлений в Центре Точке Роста – робототехника. Этот день мы посвятили для реализации групповых проектных работ, который решает проблему « Механизации».</a:t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Каждый из возрастных групп решали поставленную задачу, исходя из личного опыта и своей фантазии.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s://sun9-53.userapi.com/c857216/v857216231/ebef8/_xATc-lty8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1412776"/>
            <a:ext cx="4464496" cy="518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53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927648" y="620688"/>
            <a:ext cx="63840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19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ноября – 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семинар – практикум для заместителей директоров по воспитательной работе.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https://sun9-62.userapi.com/c858028/v858028238/f8e5f/WMRLizPt9j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1904210"/>
            <a:ext cx="4968552" cy="454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27448" y="1904210"/>
            <a:ext cx="4248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На семинаре были представлены мастер классы по работе Центра «Точка Роста» в нашей школе.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74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31235" y="116632"/>
            <a:ext cx="91450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3-10 декабря- Шахматная неделя</a:t>
            </a:r>
            <a:endParaRPr lang="ru-RU" sz="4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56040" y="1844824"/>
            <a:ext cx="46805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Шахматная неделя прошла в виде турнира между учащимися, которые занимаются шахматами в Центре «Точка Роста». Ребята очень радовались своим результатам.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18" y="1412776"/>
            <a:ext cx="4873385" cy="4533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410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31235" y="116632"/>
            <a:ext cx="91450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i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 декабря – Открытый урок по ОБЖ «Школа выживания в ЧС»</a:t>
            </a:r>
            <a:endParaRPr lang="ru-RU" sz="4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08902" y="1642545"/>
            <a:ext cx="58037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Открытый урок был посвящен школе выживание и учитель ОБЖ 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Якупов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А.А. в полном объеме рассказал «Школе </a:t>
            </a: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выживания» и первой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помощи пострадавшим в ЧС 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sun9-41.userapi.com/c858032/v858032231/187600/d5BehnDYZm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0" y="1662807"/>
            <a:ext cx="4824536" cy="471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77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31235" y="116632"/>
            <a:ext cx="91450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10-17 января-  Неделя «</a:t>
            </a:r>
            <a:r>
              <a:rPr lang="ru-RU" sz="4400" i="1" dirty="0" err="1" smtClean="0">
                <a:latin typeface="Times New Roman" pitchFamily="18" charset="0"/>
                <a:cs typeface="Times New Roman" pitchFamily="18" charset="0"/>
              </a:rPr>
              <a:t>Лего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-конструирование»</a:t>
            </a:r>
            <a:endParaRPr lang="ru-RU" sz="4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s://sun9-32.userapi.com/c858520/v858520231/ede5f/yvYOWIUm7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04" y="1441919"/>
            <a:ext cx="3988836" cy="5318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03743" y="1772816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Неделя «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Лего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- конструирование» проходил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в виде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квеста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в котором дети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поэтапно осуществляли свою проектную работу тема которой является «Роботизация сельского хозяйства»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1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92555" y="332656"/>
            <a:ext cx="95233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10-17 января-  Неделя «</a:t>
            </a:r>
            <a:r>
              <a:rPr lang="ru-RU" sz="3600" i="1" dirty="0" err="1">
                <a:latin typeface="Times New Roman" pitchFamily="18" charset="0"/>
                <a:cs typeface="Times New Roman" pitchFamily="18" charset="0"/>
              </a:rPr>
              <a:t>Лего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-конструирование»</a:t>
            </a:r>
          </a:p>
        </p:txBody>
      </p:sp>
      <p:pic>
        <p:nvPicPr>
          <p:cNvPr id="7" name="WhatsApp_Video_2019-12-19_at_10.46.48_(1)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67608" y="1412776"/>
            <a:ext cx="6696744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8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92555" y="332656"/>
            <a:ext cx="95233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10-17 января-  Неделя «</a:t>
            </a:r>
            <a:r>
              <a:rPr lang="ru-RU" sz="3600" i="1" dirty="0" err="1">
                <a:latin typeface="Times New Roman" pitchFamily="18" charset="0"/>
                <a:cs typeface="Times New Roman" pitchFamily="18" charset="0"/>
              </a:rPr>
              <a:t>Лего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-конструирование»</a:t>
            </a:r>
          </a:p>
        </p:txBody>
      </p:sp>
      <p:pic>
        <p:nvPicPr>
          <p:cNvPr id="5" name="WhatsApp_Video_2020-02-19_at_08.18.50_(1)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1464" y="1484784"/>
            <a:ext cx="8496944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25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2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31235" y="116632"/>
            <a:ext cx="91450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 17 января- «Введение в профессию- встреча в Точке Роста»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509" y="1563182"/>
            <a:ext cx="496855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 данном мероприятии принимали участие глава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Пестречинского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муниципального района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Кашапов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И. М., глава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Кощаковского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поселение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Саттарова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З. Н., директор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Кощаковской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СОШ Большова З.Ф., преподаватели и учащиеся, которые уже занимаются в Точке Роста. Были представлены результаты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полученные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за время работы Точки роста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 Организована выставка и учащиеся сами представляли работу всего оборудования.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s://sun9-68.userapi.com/c205428/v205428231/74735/19sKsYbHt0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9" y="1590768"/>
            <a:ext cx="5184576" cy="45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85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31235" y="116632"/>
            <a:ext cx="91450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24-31 января - Неделя интеллектуальных систем</a:t>
            </a:r>
            <a:endParaRPr lang="ru-RU" sz="4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blob:https://web.whatsapp.com/3a8849b2-7b52-4323-8b05-74ea8f31c8e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32" y="1772816"/>
            <a:ext cx="4536504" cy="4678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5" descr="blob:https://web.whatsapp.com/a8fdaddc-4282-4701-8877-5d0d0fc7216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600" y="1772816"/>
            <a:ext cx="4227651" cy="471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80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31235" y="116632"/>
            <a:ext cx="91450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i="1" dirty="0">
                <a:latin typeface="Times New Roman" pitchFamily="18" charset="0"/>
                <a:cs typeface="Times New Roman" pitchFamily="18" charset="0"/>
              </a:rPr>
              <a:t>3-8 февраля 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- Фестиваль </a:t>
            </a:r>
            <a:r>
              <a:rPr lang="ru-RU" sz="4400" i="1" dirty="0" err="1" smtClean="0">
                <a:latin typeface="Times New Roman" pitchFamily="18" charset="0"/>
                <a:cs typeface="Times New Roman" pitchFamily="18" charset="0"/>
              </a:rPr>
              <a:t>дронов</a:t>
            </a:r>
            <a:endParaRPr lang="ru-RU" sz="4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WhatsApp_Video_2019-12-19_at_10.46.48_(2) (1)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7207" y="1628800"/>
            <a:ext cx="10755377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59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151784" y="2681721"/>
            <a:ext cx="40152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43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3621</TotalTime>
  <Words>450</Words>
  <Application>Microsoft Office PowerPoint</Application>
  <PresentationFormat>Произвольный</PresentationFormat>
  <Paragraphs>47</Paragraphs>
  <Slides>21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ГГ КУКОЛД</dc:creator>
  <cp:lastModifiedBy>ГГ КУКОЛД</cp:lastModifiedBy>
  <cp:revision>50</cp:revision>
  <dcterms:modified xsi:type="dcterms:W3CDTF">2020-03-05T18:51:15Z</dcterms:modified>
</cp:coreProperties>
</file>